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Old Standard TT"/>
      <p:regular r:id="rId40"/>
      <p:bold r:id="rId41"/>
      <p: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ldStandardTT-regular.fntdata"/><Relationship Id="rId20" Type="http://schemas.openxmlformats.org/officeDocument/2006/relationships/slide" Target="slides/slide15.xml"/><Relationship Id="rId42" Type="http://schemas.openxmlformats.org/officeDocument/2006/relationships/font" Target="fonts/OldStandardTT-italic.fntdata"/><Relationship Id="rId41" Type="http://schemas.openxmlformats.org/officeDocument/2006/relationships/font" Target="fonts/OldStandardTT-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37d6d01a5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7d6d01a5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37d6d01a5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7d6d01a5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37d6d01a5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37d6d01a5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7d6d01a5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7d6d01a5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37d6d01a5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37d6d01a5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7d6d01a5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7d6d01a5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7d6d01a5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7d6d01a5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7d6d01a5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7d6d01a5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7d6d01a5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37d6d01a5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7d6d01a5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37d6d01a5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7d6d01a5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37d6d01a5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7d6d01a5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7d6d01a5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7d6d01a5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7d6d01a5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7d6d01a5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7d6d01a5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7d6d01a5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7d6d01a5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7d6d01a5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37d6d01a5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37d6d01a5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37d6d01a5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7d6d01a5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37d6d01a5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7d6d01a5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37d6d01a5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7d6d01a5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7d6d01a5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37d6d01a5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37d6d01a5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7d6d01a5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37d6d01a5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7d6d01a5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7d6d01a5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37d6d01a5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37d6d01a5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7d6d01a5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7d6d01a5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7d6d01a5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37d6d01a5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7d6d01a5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37d6d01a5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37d6d01a5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37d6d01a5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37d6d01a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37d6d01a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37d6d01a5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37d6d01a5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37d6d01a5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37d6d01a5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37d6d01a5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37d6d01a5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7d6d01a5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7d6d01a5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4700"/>
              <a:t>AI in Healthcare Assignment 4</a:t>
            </a:r>
            <a:endParaRPr sz="4700"/>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MIMIC NLP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7975"/>
            <a:ext cx="8520600" cy="106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Using Spacy with the 'en_core_web_sm' model on M.S. Notes </a:t>
            </a:r>
            <a:endParaRPr/>
          </a:p>
          <a:p>
            <a:pPr indent="0" lvl="0" marL="0" rtl="0" algn="l">
              <a:spcBef>
                <a:spcPts val="0"/>
              </a:spcBef>
              <a:spcAft>
                <a:spcPts val="0"/>
              </a:spcAft>
              <a:buNone/>
            </a:pPr>
            <a:r>
              <a:t/>
            </a:r>
            <a:endParaRPr/>
          </a:p>
        </p:txBody>
      </p:sp>
      <p:sp>
        <p:nvSpPr>
          <p:cNvPr id="118" name="Google Shape;118;p22"/>
          <p:cNvSpPr txBox="1"/>
          <p:nvPr/>
        </p:nvSpPr>
        <p:spPr>
          <a:xfrm>
            <a:off x="341200" y="3846975"/>
            <a:ext cx="8572500" cy="10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This function similarly uses the en_core_web_sm model, </a:t>
            </a:r>
            <a:r>
              <a:rPr lang="en" sz="1800">
                <a:solidFill>
                  <a:schemeClr val="dk2"/>
                </a:solidFill>
              </a:rPr>
              <a:t>which has limited success on healthcare specific data</a:t>
            </a:r>
            <a:endParaRPr sz="1800">
              <a:solidFill>
                <a:schemeClr val="dk2"/>
              </a:solidFill>
            </a:endParaRPr>
          </a:p>
        </p:txBody>
      </p:sp>
      <p:pic>
        <p:nvPicPr>
          <p:cNvPr id="119" name="Google Shape;119;p22"/>
          <p:cNvPicPr preferRelativeResize="0"/>
          <p:nvPr/>
        </p:nvPicPr>
        <p:blipFill>
          <a:blip r:embed="rId3">
            <a:alphaModFix/>
          </a:blip>
          <a:stretch>
            <a:fillRect/>
          </a:stretch>
        </p:blipFill>
        <p:spPr>
          <a:xfrm>
            <a:off x="2259275" y="948350"/>
            <a:ext cx="6736417" cy="2524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0"/>
            <a:ext cx="5578800" cy="101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Using Spacy with the 'en_core_web_sm' model on Insomnia Notes </a:t>
            </a:r>
            <a:endParaRPr/>
          </a:p>
        </p:txBody>
      </p:sp>
      <p:sp>
        <p:nvSpPr>
          <p:cNvPr id="125" name="Google Shape;125;p23"/>
          <p:cNvSpPr txBox="1"/>
          <p:nvPr/>
        </p:nvSpPr>
        <p:spPr>
          <a:xfrm>
            <a:off x="298550" y="1833925"/>
            <a:ext cx="5578800" cy="315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Just using spacy delivers a mediocre output</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Dates are properly captured</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Incorrect tags for persons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Ages are being tagged as money</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We likely need to change out the model to be more specific to medical / healthcare data for descriptive outputs</a:t>
            </a:r>
            <a:endParaRPr sz="1800">
              <a:solidFill>
                <a:schemeClr val="dk2"/>
              </a:solidFill>
            </a:endParaRPr>
          </a:p>
        </p:txBody>
      </p:sp>
      <p:pic>
        <p:nvPicPr>
          <p:cNvPr id="126" name="Google Shape;126;p23"/>
          <p:cNvPicPr preferRelativeResize="0"/>
          <p:nvPr/>
        </p:nvPicPr>
        <p:blipFill>
          <a:blip r:embed="rId3">
            <a:alphaModFix/>
          </a:blip>
          <a:stretch>
            <a:fillRect/>
          </a:stretch>
        </p:blipFill>
        <p:spPr>
          <a:xfrm>
            <a:off x="5877350" y="0"/>
            <a:ext cx="3266651"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3. Using SciSpacy on Medical Notes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102350"/>
            <a:ext cx="8520600" cy="91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CODE: </a:t>
            </a:r>
            <a:r>
              <a:rPr lang="en"/>
              <a:t>Using SciSpacy on Insomnia Notes - en_core_sci_lg</a:t>
            </a:r>
            <a:endParaRPr/>
          </a:p>
          <a:p>
            <a:pPr indent="0" lvl="0" marL="0" rtl="0" algn="l">
              <a:spcBef>
                <a:spcPts val="0"/>
              </a:spcBef>
              <a:spcAft>
                <a:spcPts val="0"/>
              </a:spcAft>
              <a:buNone/>
            </a:pPr>
            <a:r>
              <a:t/>
            </a:r>
            <a:endParaRPr/>
          </a:p>
        </p:txBody>
      </p:sp>
      <p:pic>
        <p:nvPicPr>
          <p:cNvPr id="137" name="Google Shape;137;p25"/>
          <p:cNvPicPr preferRelativeResize="0"/>
          <p:nvPr/>
        </p:nvPicPr>
        <p:blipFill>
          <a:blip r:embed="rId3">
            <a:alphaModFix/>
          </a:blip>
          <a:stretch>
            <a:fillRect/>
          </a:stretch>
        </p:blipFill>
        <p:spPr>
          <a:xfrm>
            <a:off x="186525" y="965425"/>
            <a:ext cx="8839198" cy="2753921"/>
          </a:xfrm>
          <a:prstGeom prst="rect">
            <a:avLst/>
          </a:prstGeom>
          <a:noFill/>
          <a:ln>
            <a:noFill/>
          </a:ln>
        </p:spPr>
      </p:pic>
      <p:sp>
        <p:nvSpPr>
          <p:cNvPr id="138" name="Google Shape;138;p25"/>
          <p:cNvSpPr txBox="1"/>
          <p:nvPr/>
        </p:nvSpPr>
        <p:spPr>
          <a:xfrm>
            <a:off x="264425" y="3864025"/>
            <a:ext cx="8761200" cy="9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Dry code, not reusing the prior functions, but processing the entities and extracting them to be displayed</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51175"/>
            <a:ext cx="5304900" cy="96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OUTPUT</a:t>
            </a:r>
            <a:r>
              <a:rPr lang="en"/>
              <a:t>: Using SciSpacy on Insomnia Notes - en_core_sci_lg</a:t>
            </a:r>
            <a:endParaRPr/>
          </a:p>
        </p:txBody>
      </p:sp>
      <p:pic>
        <p:nvPicPr>
          <p:cNvPr id="144" name="Google Shape;144;p26"/>
          <p:cNvPicPr preferRelativeResize="0"/>
          <p:nvPr/>
        </p:nvPicPr>
        <p:blipFill>
          <a:blip r:embed="rId3">
            <a:alphaModFix/>
          </a:blip>
          <a:stretch>
            <a:fillRect/>
          </a:stretch>
        </p:blipFill>
        <p:spPr>
          <a:xfrm>
            <a:off x="5616712" y="0"/>
            <a:ext cx="3527291" cy="5143500"/>
          </a:xfrm>
          <a:prstGeom prst="rect">
            <a:avLst/>
          </a:prstGeom>
          <a:noFill/>
          <a:ln>
            <a:noFill/>
          </a:ln>
        </p:spPr>
      </p:pic>
      <p:sp>
        <p:nvSpPr>
          <p:cNvPr id="145" name="Google Shape;145;p26"/>
          <p:cNvSpPr txBox="1"/>
          <p:nvPr/>
        </p:nvSpPr>
        <p:spPr>
          <a:xfrm>
            <a:off x="315600" y="1211250"/>
            <a:ext cx="5092200" cy="367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Picks up lots of different types of entities, but does not label them very well</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Much more dense than the prior model with detections of words, but less descriptive about what they are and mean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All items are considered ‘Entity’</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102350"/>
            <a:ext cx="8520600" cy="91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Using SciSpacy on Insomnia Notes - </a:t>
            </a:r>
            <a:r>
              <a:rPr lang="en"/>
              <a:t>en_ner_bc5cdr_md</a:t>
            </a:r>
            <a:endParaRPr/>
          </a:p>
          <a:p>
            <a:pPr indent="0" lvl="0" marL="0" rtl="0" algn="l">
              <a:spcBef>
                <a:spcPts val="0"/>
              </a:spcBef>
              <a:spcAft>
                <a:spcPts val="0"/>
              </a:spcAft>
              <a:buNone/>
            </a:pPr>
            <a:r>
              <a:t/>
            </a:r>
            <a:endParaRPr/>
          </a:p>
        </p:txBody>
      </p:sp>
      <p:sp>
        <p:nvSpPr>
          <p:cNvPr id="151" name="Google Shape;151;p27"/>
          <p:cNvSpPr txBox="1"/>
          <p:nvPr/>
        </p:nvSpPr>
        <p:spPr>
          <a:xfrm>
            <a:off x="264425" y="3864025"/>
            <a:ext cx="8761200" cy="9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Same as the </a:t>
            </a:r>
            <a:r>
              <a:rPr lang="en" sz="1800">
                <a:solidFill>
                  <a:schemeClr val="dk2"/>
                </a:solidFill>
              </a:rPr>
              <a:t>previous</a:t>
            </a:r>
            <a:r>
              <a:rPr lang="en" sz="1800">
                <a:solidFill>
                  <a:schemeClr val="dk2"/>
                </a:solidFill>
              </a:rPr>
              <a:t> code, but this time using the en_ner_bc5cdr_md model to do entity extraction</a:t>
            </a:r>
            <a:endParaRPr sz="1800">
              <a:solidFill>
                <a:schemeClr val="dk2"/>
              </a:solidFill>
            </a:endParaRPr>
          </a:p>
        </p:txBody>
      </p:sp>
      <p:pic>
        <p:nvPicPr>
          <p:cNvPr id="152" name="Google Shape;152;p27"/>
          <p:cNvPicPr preferRelativeResize="0"/>
          <p:nvPr/>
        </p:nvPicPr>
        <p:blipFill>
          <a:blip r:embed="rId3">
            <a:alphaModFix/>
          </a:blip>
          <a:stretch>
            <a:fillRect/>
          </a:stretch>
        </p:blipFill>
        <p:spPr>
          <a:xfrm>
            <a:off x="0" y="983670"/>
            <a:ext cx="9144000" cy="28803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51175"/>
            <a:ext cx="4913100" cy="120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Using SciSpacy on Insomnia Notes - </a:t>
            </a:r>
            <a:r>
              <a:rPr lang="en"/>
              <a:t>en_ner_bc5cdr_md</a:t>
            </a:r>
            <a:endParaRPr/>
          </a:p>
        </p:txBody>
      </p:sp>
      <p:sp>
        <p:nvSpPr>
          <p:cNvPr id="158" name="Google Shape;158;p28"/>
          <p:cNvSpPr txBox="1"/>
          <p:nvPr/>
        </p:nvSpPr>
        <p:spPr>
          <a:xfrm>
            <a:off x="315600" y="1211250"/>
            <a:ext cx="4913100" cy="367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Picks up diseases and chemicals somewhat adequately, but certainly does not catch ever disease </a:t>
            </a:r>
            <a:r>
              <a:rPr lang="en" sz="1800">
                <a:solidFill>
                  <a:schemeClr val="dk2"/>
                </a:solidFill>
              </a:rPr>
              <a:t>and</a:t>
            </a:r>
            <a:r>
              <a:rPr lang="en" sz="1800">
                <a:solidFill>
                  <a:schemeClr val="dk2"/>
                </a:solidFill>
              </a:rPr>
              <a:t> chemical</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Misses common diseases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Chemical </a:t>
            </a:r>
            <a:r>
              <a:rPr lang="en" sz="1800">
                <a:solidFill>
                  <a:schemeClr val="dk2"/>
                </a:solidFill>
              </a:rPr>
              <a:t>labels</a:t>
            </a:r>
            <a:r>
              <a:rPr lang="en" sz="1800">
                <a:solidFill>
                  <a:schemeClr val="dk2"/>
                </a:solidFill>
              </a:rPr>
              <a:t> can be correct, but can also be incorrect fairly frequently</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Birth[ is not a disease, but is tagged as such</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Lets see if we fair any better using SciSpacy on Multiple Sclerosis notes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59" name="Google Shape;159;p28"/>
          <p:cNvPicPr preferRelativeResize="0"/>
          <p:nvPr/>
        </p:nvPicPr>
        <p:blipFill>
          <a:blip r:embed="rId3">
            <a:alphaModFix/>
          </a:blip>
          <a:stretch>
            <a:fillRect/>
          </a:stretch>
        </p:blipFill>
        <p:spPr>
          <a:xfrm>
            <a:off x="5228595" y="0"/>
            <a:ext cx="3915408" cy="51434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102350"/>
            <a:ext cx="8520600" cy="91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Using SciSpacy on M.S. Notes - en_core_sci_lg</a:t>
            </a:r>
            <a:endParaRPr/>
          </a:p>
          <a:p>
            <a:pPr indent="0" lvl="0" marL="0" rtl="0" algn="l">
              <a:spcBef>
                <a:spcPts val="0"/>
              </a:spcBef>
              <a:spcAft>
                <a:spcPts val="0"/>
              </a:spcAft>
              <a:buNone/>
            </a:pPr>
            <a:r>
              <a:t/>
            </a:r>
            <a:endParaRPr/>
          </a:p>
        </p:txBody>
      </p:sp>
      <p:sp>
        <p:nvSpPr>
          <p:cNvPr id="165" name="Google Shape;165;p29"/>
          <p:cNvSpPr txBox="1"/>
          <p:nvPr/>
        </p:nvSpPr>
        <p:spPr>
          <a:xfrm>
            <a:off x="264425" y="3864025"/>
            <a:ext cx="8761200" cy="9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Similar code as before but focusing on ICD_9 code ‘340’ for Multiple Sclerosis</a:t>
            </a:r>
            <a:endParaRPr sz="1800">
              <a:solidFill>
                <a:schemeClr val="dk2"/>
              </a:solidFill>
            </a:endParaRPr>
          </a:p>
        </p:txBody>
      </p:sp>
      <p:pic>
        <p:nvPicPr>
          <p:cNvPr id="166" name="Google Shape;166;p29"/>
          <p:cNvPicPr preferRelativeResize="0"/>
          <p:nvPr/>
        </p:nvPicPr>
        <p:blipFill>
          <a:blip r:embed="rId3">
            <a:alphaModFix/>
          </a:blip>
          <a:stretch>
            <a:fillRect/>
          </a:stretch>
        </p:blipFill>
        <p:spPr>
          <a:xfrm>
            <a:off x="311700" y="692375"/>
            <a:ext cx="8520601" cy="29287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51175"/>
            <a:ext cx="5304900" cy="96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Using SciSpacy on M.S. notes - en_core_sci_lg</a:t>
            </a:r>
            <a:endParaRPr/>
          </a:p>
        </p:txBody>
      </p:sp>
      <p:sp>
        <p:nvSpPr>
          <p:cNvPr id="172" name="Google Shape;172;p30"/>
          <p:cNvSpPr txBox="1"/>
          <p:nvPr/>
        </p:nvSpPr>
        <p:spPr>
          <a:xfrm>
            <a:off x="315600" y="1211250"/>
            <a:ext cx="5092200" cy="367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Picks up lots of different types of entities, but does not label them very well</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Much more dense than the prior model with detections of words, but less descriptive about what they are and mean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This seems to be a fair </a:t>
            </a:r>
            <a:r>
              <a:rPr lang="en" sz="1800">
                <a:solidFill>
                  <a:schemeClr val="dk2"/>
                </a:solidFill>
              </a:rPr>
              <a:t>processor</a:t>
            </a:r>
            <a:r>
              <a:rPr lang="en" sz="1800">
                <a:solidFill>
                  <a:schemeClr val="dk2"/>
                </a:solidFill>
              </a:rPr>
              <a:t> of MS related items, but without labeling may be tricky to use effectively</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73" name="Google Shape;173;p30"/>
          <p:cNvPicPr preferRelativeResize="0"/>
          <p:nvPr/>
        </p:nvPicPr>
        <p:blipFill>
          <a:blip r:embed="rId3">
            <a:alphaModFix/>
          </a:blip>
          <a:stretch>
            <a:fillRect/>
          </a:stretch>
        </p:blipFill>
        <p:spPr>
          <a:xfrm>
            <a:off x="5878547" y="0"/>
            <a:ext cx="3265456"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102350"/>
            <a:ext cx="8520600" cy="91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Using SciSpacy on M.S. Notes - en_ner_bc5cdr_md</a:t>
            </a:r>
            <a:endParaRPr/>
          </a:p>
          <a:p>
            <a:pPr indent="0" lvl="0" marL="0" rtl="0" algn="l">
              <a:spcBef>
                <a:spcPts val="0"/>
              </a:spcBef>
              <a:spcAft>
                <a:spcPts val="0"/>
              </a:spcAft>
              <a:buNone/>
            </a:pPr>
            <a:r>
              <a:t/>
            </a:r>
            <a:endParaRPr/>
          </a:p>
        </p:txBody>
      </p:sp>
      <p:sp>
        <p:nvSpPr>
          <p:cNvPr id="179" name="Google Shape;179;p31"/>
          <p:cNvSpPr txBox="1"/>
          <p:nvPr/>
        </p:nvSpPr>
        <p:spPr>
          <a:xfrm>
            <a:off x="264425" y="4192900"/>
            <a:ext cx="8761200" cy="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Same as the previous code, but this time using the en_ner_bc5cdr_md model to do entity extraction on MS notes</a:t>
            </a:r>
            <a:endParaRPr sz="1800">
              <a:solidFill>
                <a:schemeClr val="dk2"/>
              </a:solidFill>
            </a:endParaRPr>
          </a:p>
        </p:txBody>
      </p:sp>
      <p:pic>
        <p:nvPicPr>
          <p:cNvPr id="180" name="Google Shape;180;p31"/>
          <p:cNvPicPr preferRelativeResize="0"/>
          <p:nvPr/>
        </p:nvPicPr>
        <p:blipFill>
          <a:blip r:embed="rId3">
            <a:alphaModFix/>
          </a:blip>
          <a:stretch>
            <a:fillRect/>
          </a:stretch>
        </p:blipFill>
        <p:spPr>
          <a:xfrm>
            <a:off x="0" y="1017642"/>
            <a:ext cx="9144001" cy="31752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571500" lvl="0" marL="457200" rtl="0" algn="l">
              <a:spcBef>
                <a:spcPts val="0"/>
              </a:spcBef>
              <a:spcAft>
                <a:spcPts val="0"/>
              </a:spcAft>
              <a:buSzPct val="100000"/>
              <a:buAutoNum type="arabicPeriod"/>
            </a:pPr>
            <a:r>
              <a:rPr lang="en"/>
              <a:t>Preparing Data and Choosing a Target Disease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51175"/>
            <a:ext cx="4913100" cy="96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Using SciSpacy on M.S. Notes - en_ner_bc5cdr_md</a:t>
            </a:r>
            <a:endParaRPr/>
          </a:p>
        </p:txBody>
      </p:sp>
      <p:sp>
        <p:nvSpPr>
          <p:cNvPr id="186" name="Google Shape;186;p32"/>
          <p:cNvSpPr txBox="1"/>
          <p:nvPr/>
        </p:nvSpPr>
        <p:spPr>
          <a:xfrm>
            <a:off x="315600" y="1211250"/>
            <a:ext cx="5629800" cy="367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Picks up diseases and chemicals somewhat adequately, but certainly does not catch ever disease and chemical</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Misses common diseases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Chemical labels can be correct, but can also be incorrect fairly frequently</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Birth[ is not a disease, but is tagged as such</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Missed drugs like Levoquin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Despite the parts that are less accurate, these results seem to be closer to useful</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87" name="Google Shape;187;p32"/>
          <p:cNvPicPr preferRelativeResize="0"/>
          <p:nvPr/>
        </p:nvPicPr>
        <p:blipFill>
          <a:blip r:embed="rId3">
            <a:alphaModFix/>
          </a:blip>
          <a:stretch>
            <a:fillRect/>
          </a:stretch>
        </p:blipFill>
        <p:spPr>
          <a:xfrm>
            <a:off x="6013900" y="0"/>
            <a:ext cx="3130098" cy="51434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4. Word2Vec with Spacy and SciSpacy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2650"/>
            <a:ext cx="8520600" cy="98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Importing packages, and </a:t>
            </a:r>
            <a:r>
              <a:rPr lang="en"/>
              <a:t>loading</a:t>
            </a:r>
            <a:r>
              <a:rPr lang="en"/>
              <a:t> the en_ner_bc5cdr_md dataset</a:t>
            </a:r>
            <a:endParaRPr/>
          </a:p>
        </p:txBody>
      </p:sp>
      <p:pic>
        <p:nvPicPr>
          <p:cNvPr id="198" name="Google Shape;198;p34"/>
          <p:cNvPicPr preferRelativeResize="0"/>
          <p:nvPr/>
        </p:nvPicPr>
        <p:blipFill>
          <a:blip r:embed="rId3">
            <a:alphaModFix/>
          </a:blip>
          <a:stretch>
            <a:fillRect/>
          </a:stretch>
        </p:blipFill>
        <p:spPr>
          <a:xfrm>
            <a:off x="187650" y="1071575"/>
            <a:ext cx="4241625" cy="2266800"/>
          </a:xfrm>
          <a:prstGeom prst="rect">
            <a:avLst/>
          </a:prstGeom>
          <a:noFill/>
          <a:ln>
            <a:noFill/>
          </a:ln>
        </p:spPr>
      </p:pic>
      <p:pic>
        <p:nvPicPr>
          <p:cNvPr id="199" name="Google Shape;199;p34"/>
          <p:cNvPicPr preferRelativeResize="0"/>
          <p:nvPr/>
        </p:nvPicPr>
        <p:blipFill>
          <a:blip r:embed="rId4">
            <a:alphaModFix/>
          </a:blip>
          <a:stretch>
            <a:fillRect/>
          </a:stretch>
        </p:blipFill>
        <p:spPr>
          <a:xfrm>
            <a:off x="4572000" y="2117750"/>
            <a:ext cx="4437775" cy="1220625"/>
          </a:xfrm>
          <a:prstGeom prst="rect">
            <a:avLst/>
          </a:prstGeom>
          <a:noFill/>
          <a:ln>
            <a:noFill/>
          </a:ln>
        </p:spPr>
      </p:pic>
      <p:sp>
        <p:nvSpPr>
          <p:cNvPr id="200" name="Google Shape;200;p34"/>
          <p:cNvSpPr txBox="1"/>
          <p:nvPr/>
        </p:nvSpPr>
        <p:spPr>
          <a:xfrm>
            <a:off x="298550" y="3667825"/>
            <a:ext cx="8520600" cy="11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Both of these are required to load the needed packages, as you can see we can use a variety of models for nlp here, but I’m using en_ner_bc5cdr_md since it seemed to work the best in my prior training</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102350"/>
            <a:ext cx="8520600" cy="111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Word2Vec to generate a corpus and find similar words, and showing those outputs</a:t>
            </a:r>
            <a:endParaRPr/>
          </a:p>
        </p:txBody>
      </p:sp>
      <p:pic>
        <p:nvPicPr>
          <p:cNvPr id="206" name="Google Shape;206;p35"/>
          <p:cNvPicPr preferRelativeResize="0"/>
          <p:nvPr/>
        </p:nvPicPr>
        <p:blipFill>
          <a:blip r:embed="rId3">
            <a:alphaModFix/>
          </a:blip>
          <a:stretch>
            <a:fillRect/>
          </a:stretch>
        </p:blipFill>
        <p:spPr>
          <a:xfrm>
            <a:off x="152400" y="854550"/>
            <a:ext cx="8839201" cy="2955677"/>
          </a:xfrm>
          <a:prstGeom prst="rect">
            <a:avLst/>
          </a:prstGeom>
          <a:noFill/>
          <a:ln>
            <a:noFill/>
          </a:ln>
        </p:spPr>
      </p:pic>
      <p:pic>
        <p:nvPicPr>
          <p:cNvPr id="207" name="Google Shape;207;p35"/>
          <p:cNvPicPr preferRelativeResize="0"/>
          <p:nvPr/>
        </p:nvPicPr>
        <p:blipFill>
          <a:blip r:embed="rId4">
            <a:alphaModFix/>
          </a:blip>
          <a:stretch>
            <a:fillRect/>
          </a:stretch>
        </p:blipFill>
        <p:spPr>
          <a:xfrm>
            <a:off x="152400" y="4808227"/>
            <a:ext cx="8839204" cy="271909"/>
          </a:xfrm>
          <a:prstGeom prst="rect">
            <a:avLst/>
          </a:prstGeom>
          <a:noFill/>
          <a:ln>
            <a:noFill/>
          </a:ln>
        </p:spPr>
      </p:pic>
      <p:pic>
        <p:nvPicPr>
          <p:cNvPr id="208" name="Google Shape;208;p35"/>
          <p:cNvPicPr preferRelativeResize="0"/>
          <p:nvPr/>
        </p:nvPicPr>
        <p:blipFill>
          <a:blip r:embed="rId5">
            <a:alphaModFix/>
          </a:blip>
          <a:stretch>
            <a:fillRect/>
          </a:stretch>
        </p:blipFill>
        <p:spPr>
          <a:xfrm>
            <a:off x="5999652" y="2272400"/>
            <a:ext cx="2940774" cy="2476450"/>
          </a:xfrm>
          <a:prstGeom prst="rect">
            <a:avLst/>
          </a:prstGeom>
          <a:noFill/>
          <a:ln>
            <a:noFill/>
          </a:ln>
        </p:spPr>
      </p:pic>
      <p:sp>
        <p:nvSpPr>
          <p:cNvPr id="209" name="Google Shape;209;p35"/>
          <p:cNvSpPr txBox="1"/>
          <p:nvPr/>
        </p:nvSpPr>
        <p:spPr>
          <a:xfrm>
            <a:off x="358250" y="3949325"/>
            <a:ext cx="54165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This function gives fairly good matching for </a:t>
            </a:r>
            <a:r>
              <a:rPr lang="en" sz="1800">
                <a:solidFill>
                  <a:schemeClr val="dk2"/>
                </a:solidFill>
              </a:rPr>
              <a:t>things</a:t>
            </a:r>
            <a:r>
              <a:rPr lang="en" sz="1800">
                <a:solidFill>
                  <a:schemeClr val="dk2"/>
                </a:solidFill>
              </a:rPr>
              <a:t> related to ‘cough’</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0"/>
            <a:ext cx="8520600" cy="101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Plotting the Word2Vec outputs using T-SNE</a:t>
            </a:r>
            <a:endParaRPr/>
          </a:p>
        </p:txBody>
      </p:sp>
      <p:pic>
        <p:nvPicPr>
          <p:cNvPr id="215" name="Google Shape;215;p36"/>
          <p:cNvPicPr preferRelativeResize="0"/>
          <p:nvPr/>
        </p:nvPicPr>
        <p:blipFill>
          <a:blip r:embed="rId3">
            <a:alphaModFix/>
          </a:blip>
          <a:stretch>
            <a:fillRect/>
          </a:stretch>
        </p:blipFill>
        <p:spPr>
          <a:xfrm>
            <a:off x="271850" y="565650"/>
            <a:ext cx="4763627" cy="3298376"/>
          </a:xfrm>
          <a:prstGeom prst="rect">
            <a:avLst/>
          </a:prstGeom>
          <a:noFill/>
          <a:ln>
            <a:noFill/>
          </a:ln>
        </p:spPr>
      </p:pic>
      <p:pic>
        <p:nvPicPr>
          <p:cNvPr id="216" name="Google Shape;216;p36"/>
          <p:cNvPicPr preferRelativeResize="0"/>
          <p:nvPr/>
        </p:nvPicPr>
        <p:blipFill>
          <a:blip r:embed="rId4">
            <a:alphaModFix/>
          </a:blip>
          <a:stretch>
            <a:fillRect/>
          </a:stretch>
        </p:blipFill>
        <p:spPr>
          <a:xfrm>
            <a:off x="5170827" y="602900"/>
            <a:ext cx="3892898" cy="3820974"/>
          </a:xfrm>
          <a:prstGeom prst="rect">
            <a:avLst/>
          </a:prstGeom>
          <a:noFill/>
          <a:ln>
            <a:noFill/>
          </a:ln>
        </p:spPr>
      </p:pic>
      <p:sp>
        <p:nvSpPr>
          <p:cNvPr id="217" name="Google Shape;217;p36"/>
          <p:cNvSpPr txBox="1"/>
          <p:nvPr/>
        </p:nvSpPr>
        <p:spPr>
          <a:xfrm>
            <a:off x="247375" y="4009025"/>
            <a:ext cx="4788000" cy="9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This first graph was too cluttered, lets take the labels away to understand the graph shape, and then perhaps plot a sample</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Word2Vec Unlabeled Diagrams</a:t>
            </a:r>
            <a:endParaRPr/>
          </a:p>
        </p:txBody>
      </p:sp>
      <p:pic>
        <p:nvPicPr>
          <p:cNvPr id="223" name="Google Shape;223;p37"/>
          <p:cNvPicPr preferRelativeResize="0"/>
          <p:nvPr/>
        </p:nvPicPr>
        <p:blipFill>
          <a:blip r:embed="rId3">
            <a:alphaModFix/>
          </a:blip>
          <a:stretch>
            <a:fillRect/>
          </a:stretch>
        </p:blipFill>
        <p:spPr>
          <a:xfrm>
            <a:off x="132275" y="1279550"/>
            <a:ext cx="4358750" cy="619850"/>
          </a:xfrm>
          <a:prstGeom prst="rect">
            <a:avLst/>
          </a:prstGeom>
          <a:noFill/>
          <a:ln>
            <a:noFill/>
          </a:ln>
        </p:spPr>
      </p:pic>
      <p:sp>
        <p:nvSpPr>
          <p:cNvPr id="224" name="Google Shape;224;p37"/>
          <p:cNvSpPr txBox="1"/>
          <p:nvPr>
            <p:ph idx="1" type="body"/>
          </p:nvPr>
        </p:nvSpPr>
        <p:spPr>
          <a:xfrm>
            <a:off x="311700" y="929750"/>
            <a:ext cx="3999900" cy="46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Unlabeled Data</a:t>
            </a:r>
            <a:endParaRPr/>
          </a:p>
        </p:txBody>
      </p:sp>
      <p:sp>
        <p:nvSpPr>
          <p:cNvPr id="225" name="Google Shape;225;p37"/>
          <p:cNvSpPr txBox="1"/>
          <p:nvPr>
            <p:ph idx="2" type="body"/>
          </p:nvPr>
        </p:nvSpPr>
        <p:spPr>
          <a:xfrm>
            <a:off x="4832400" y="929750"/>
            <a:ext cx="3999900" cy="4124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This shows the concentration of some phrases similarities (likely numbers and related) compared to the circular array of words that were somewhat related</a:t>
            </a:r>
            <a:endParaRPr/>
          </a:p>
          <a:p>
            <a:pPr indent="-317500" lvl="0" marL="457200" rtl="0" algn="l">
              <a:spcBef>
                <a:spcPts val="0"/>
              </a:spcBef>
              <a:spcAft>
                <a:spcPts val="0"/>
              </a:spcAft>
              <a:buSzPts val="1400"/>
              <a:buChar char="●"/>
            </a:pPr>
            <a:r>
              <a:rPr lang="en"/>
              <a:t>Let’s take a look at a labeled sample of these items to see how that displays</a:t>
            </a:r>
            <a:endParaRPr/>
          </a:p>
        </p:txBody>
      </p:sp>
      <p:pic>
        <p:nvPicPr>
          <p:cNvPr id="226" name="Google Shape;226;p37"/>
          <p:cNvPicPr preferRelativeResize="0"/>
          <p:nvPr/>
        </p:nvPicPr>
        <p:blipFill>
          <a:blip r:embed="rId4">
            <a:alphaModFix/>
          </a:blip>
          <a:stretch>
            <a:fillRect/>
          </a:stretch>
        </p:blipFill>
        <p:spPr>
          <a:xfrm>
            <a:off x="311700" y="1955275"/>
            <a:ext cx="3248237" cy="31882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0"/>
            <a:ext cx="8520600" cy="101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Word2Vec on 75 random samples of the chart note vectors</a:t>
            </a:r>
            <a:endParaRPr/>
          </a:p>
        </p:txBody>
      </p:sp>
      <p:pic>
        <p:nvPicPr>
          <p:cNvPr id="232" name="Google Shape;232;p38"/>
          <p:cNvPicPr preferRelativeResize="0"/>
          <p:nvPr/>
        </p:nvPicPr>
        <p:blipFill>
          <a:blip r:embed="rId3">
            <a:alphaModFix/>
          </a:blip>
          <a:stretch>
            <a:fillRect/>
          </a:stretch>
        </p:blipFill>
        <p:spPr>
          <a:xfrm>
            <a:off x="4200200" y="501900"/>
            <a:ext cx="4943799" cy="4641599"/>
          </a:xfrm>
          <a:prstGeom prst="rect">
            <a:avLst/>
          </a:prstGeom>
          <a:noFill/>
          <a:ln>
            <a:noFill/>
          </a:ln>
        </p:spPr>
      </p:pic>
      <p:sp>
        <p:nvSpPr>
          <p:cNvPr id="233" name="Google Shape;233;p38"/>
          <p:cNvSpPr txBox="1"/>
          <p:nvPr/>
        </p:nvSpPr>
        <p:spPr>
          <a:xfrm>
            <a:off x="341650" y="911325"/>
            <a:ext cx="3667800" cy="408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This is the output of the labeled random subset of terms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Closer semantic means are closer to each other</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Does not hold the same shape of the original T-SNE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This shows some of the different options SciSpacey gives us for understanding and visualizing semantics of notes</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5. Using a Pretrained Model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0"/>
            <a:ext cx="8520600" cy="101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Downloading and testing glove-wiki-gigaword-50, and training a corpus</a:t>
            </a:r>
            <a:endParaRPr/>
          </a:p>
        </p:txBody>
      </p:sp>
      <p:pic>
        <p:nvPicPr>
          <p:cNvPr id="244" name="Google Shape;244;p40"/>
          <p:cNvPicPr preferRelativeResize="0"/>
          <p:nvPr/>
        </p:nvPicPr>
        <p:blipFill>
          <a:blip r:embed="rId3">
            <a:alphaModFix/>
          </a:blip>
          <a:stretch>
            <a:fillRect/>
          </a:stretch>
        </p:blipFill>
        <p:spPr>
          <a:xfrm>
            <a:off x="1617290" y="1017600"/>
            <a:ext cx="4355535" cy="4027975"/>
          </a:xfrm>
          <a:prstGeom prst="rect">
            <a:avLst/>
          </a:prstGeom>
          <a:noFill/>
          <a:ln>
            <a:noFill/>
          </a:ln>
        </p:spPr>
      </p:pic>
      <p:pic>
        <p:nvPicPr>
          <p:cNvPr id="245" name="Google Shape;245;p40"/>
          <p:cNvPicPr preferRelativeResize="0"/>
          <p:nvPr/>
        </p:nvPicPr>
        <p:blipFill>
          <a:blip r:embed="rId4">
            <a:alphaModFix/>
          </a:blip>
          <a:stretch>
            <a:fillRect/>
          </a:stretch>
        </p:blipFill>
        <p:spPr>
          <a:xfrm>
            <a:off x="6085049" y="535700"/>
            <a:ext cx="2912375" cy="4509875"/>
          </a:xfrm>
          <a:prstGeom prst="rect">
            <a:avLst/>
          </a:prstGeom>
          <a:noFill/>
          <a:ln>
            <a:noFill/>
          </a:ln>
        </p:spPr>
      </p:pic>
      <p:sp>
        <p:nvSpPr>
          <p:cNvPr id="246" name="Google Shape;246;p40"/>
          <p:cNvSpPr txBox="1"/>
          <p:nvPr/>
        </p:nvSpPr>
        <p:spPr>
          <a:xfrm>
            <a:off x="93375" y="1073825"/>
            <a:ext cx="14118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Much better </a:t>
            </a:r>
            <a:r>
              <a:rPr lang="en" sz="1300">
                <a:solidFill>
                  <a:schemeClr val="dk2"/>
                </a:solidFill>
              </a:rPr>
              <a:t>matching</a:t>
            </a:r>
            <a:r>
              <a:rPr lang="en" sz="1300">
                <a:solidFill>
                  <a:schemeClr val="dk2"/>
                </a:solidFill>
              </a:rPr>
              <a:t> results for “morning”</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Corpus is seemingly fairly good</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Many of the required vocab are being picked up</a:t>
            </a:r>
            <a:endParaRPr sz="13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0"/>
            <a:ext cx="8520600" cy="101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Plotting with a Pretrained Model</a:t>
            </a:r>
            <a:endParaRPr/>
          </a:p>
        </p:txBody>
      </p:sp>
      <p:pic>
        <p:nvPicPr>
          <p:cNvPr id="252" name="Google Shape;252;p41"/>
          <p:cNvPicPr preferRelativeResize="0"/>
          <p:nvPr/>
        </p:nvPicPr>
        <p:blipFill>
          <a:blip r:embed="rId3">
            <a:alphaModFix/>
          </a:blip>
          <a:stretch>
            <a:fillRect/>
          </a:stretch>
        </p:blipFill>
        <p:spPr>
          <a:xfrm>
            <a:off x="74575" y="1146650"/>
            <a:ext cx="6008541" cy="3821100"/>
          </a:xfrm>
          <a:prstGeom prst="rect">
            <a:avLst/>
          </a:prstGeom>
          <a:noFill/>
          <a:ln>
            <a:noFill/>
          </a:ln>
        </p:spPr>
      </p:pic>
      <p:pic>
        <p:nvPicPr>
          <p:cNvPr id="253" name="Google Shape;253;p41"/>
          <p:cNvPicPr preferRelativeResize="0"/>
          <p:nvPr/>
        </p:nvPicPr>
        <p:blipFill>
          <a:blip r:embed="rId4">
            <a:alphaModFix/>
          </a:blip>
          <a:stretch>
            <a:fillRect/>
          </a:stretch>
        </p:blipFill>
        <p:spPr>
          <a:xfrm>
            <a:off x="4189031" y="1224500"/>
            <a:ext cx="4786349" cy="3498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Loading</a:t>
            </a:r>
            <a:r>
              <a:rPr lang="en"/>
              <a:t> Data</a:t>
            </a:r>
            <a:endParaRPr/>
          </a:p>
        </p:txBody>
      </p:sp>
      <p:pic>
        <p:nvPicPr>
          <p:cNvPr id="71" name="Google Shape;71;p15"/>
          <p:cNvPicPr preferRelativeResize="0"/>
          <p:nvPr/>
        </p:nvPicPr>
        <p:blipFill>
          <a:blip r:embed="rId3">
            <a:alphaModFix/>
          </a:blip>
          <a:stretch>
            <a:fillRect/>
          </a:stretch>
        </p:blipFill>
        <p:spPr>
          <a:xfrm>
            <a:off x="-55650" y="1352848"/>
            <a:ext cx="9144003" cy="2437805"/>
          </a:xfrm>
          <a:prstGeom prst="rect">
            <a:avLst/>
          </a:prstGeom>
          <a:noFill/>
          <a:ln>
            <a:noFill/>
          </a:ln>
        </p:spPr>
      </p:pic>
      <p:sp>
        <p:nvSpPr>
          <p:cNvPr id="72" name="Google Shape;72;p15"/>
          <p:cNvSpPr txBox="1"/>
          <p:nvPr/>
        </p:nvSpPr>
        <p:spPr>
          <a:xfrm>
            <a:off x="46375" y="3904275"/>
            <a:ext cx="8967900" cy="8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 loaded data from notes, diagnoses, and patients, as well as d_diagnosis</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0"/>
            <a:ext cx="8520600" cy="101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OUTPUT</a:t>
            </a:r>
            <a:r>
              <a:rPr lang="en"/>
              <a:t>: Plotting with a Pretrained Model</a:t>
            </a:r>
            <a:endParaRPr/>
          </a:p>
        </p:txBody>
      </p:sp>
      <p:pic>
        <p:nvPicPr>
          <p:cNvPr id="259" name="Google Shape;259;p42"/>
          <p:cNvPicPr preferRelativeResize="0"/>
          <p:nvPr/>
        </p:nvPicPr>
        <p:blipFill>
          <a:blip r:embed="rId3">
            <a:alphaModFix/>
          </a:blip>
          <a:stretch>
            <a:fillRect/>
          </a:stretch>
        </p:blipFill>
        <p:spPr>
          <a:xfrm>
            <a:off x="0" y="607728"/>
            <a:ext cx="4571999" cy="4487522"/>
          </a:xfrm>
          <a:prstGeom prst="rect">
            <a:avLst/>
          </a:prstGeom>
          <a:noFill/>
          <a:ln>
            <a:noFill/>
          </a:ln>
        </p:spPr>
      </p:pic>
      <p:pic>
        <p:nvPicPr>
          <p:cNvPr id="260" name="Google Shape;260;p42"/>
          <p:cNvPicPr preferRelativeResize="0"/>
          <p:nvPr/>
        </p:nvPicPr>
        <p:blipFill>
          <a:blip r:embed="rId4">
            <a:alphaModFix/>
          </a:blip>
          <a:stretch>
            <a:fillRect/>
          </a:stretch>
        </p:blipFill>
        <p:spPr>
          <a:xfrm>
            <a:off x="4572000" y="607718"/>
            <a:ext cx="4571999" cy="44875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BONUS: Using MedSpacy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MedSpacy</a:t>
            </a:r>
            <a:r>
              <a:rPr lang="en"/>
              <a:t> </a:t>
            </a:r>
            <a:r>
              <a:rPr lang="en"/>
              <a:t>Environment</a:t>
            </a:r>
            <a:r>
              <a:rPr lang="en"/>
              <a:t> Setup</a:t>
            </a:r>
            <a:endParaRPr/>
          </a:p>
        </p:txBody>
      </p:sp>
      <p:pic>
        <p:nvPicPr>
          <p:cNvPr id="271" name="Google Shape;271;p44"/>
          <p:cNvPicPr preferRelativeResize="0"/>
          <p:nvPr/>
        </p:nvPicPr>
        <p:blipFill>
          <a:blip r:embed="rId3">
            <a:alphaModFix/>
          </a:blip>
          <a:stretch>
            <a:fillRect/>
          </a:stretch>
        </p:blipFill>
        <p:spPr>
          <a:xfrm>
            <a:off x="311700" y="1092300"/>
            <a:ext cx="2638929" cy="3820974"/>
          </a:xfrm>
          <a:prstGeom prst="rect">
            <a:avLst/>
          </a:prstGeom>
          <a:noFill/>
          <a:ln>
            <a:noFill/>
          </a:ln>
        </p:spPr>
      </p:pic>
      <p:pic>
        <p:nvPicPr>
          <p:cNvPr id="272" name="Google Shape;272;p44"/>
          <p:cNvPicPr preferRelativeResize="0"/>
          <p:nvPr/>
        </p:nvPicPr>
        <p:blipFill>
          <a:blip r:embed="rId4">
            <a:alphaModFix/>
          </a:blip>
          <a:stretch>
            <a:fillRect/>
          </a:stretch>
        </p:blipFill>
        <p:spPr>
          <a:xfrm>
            <a:off x="3017429" y="1092300"/>
            <a:ext cx="3432536" cy="3820975"/>
          </a:xfrm>
          <a:prstGeom prst="rect">
            <a:avLst/>
          </a:prstGeom>
          <a:noFill/>
          <a:ln>
            <a:noFill/>
          </a:ln>
        </p:spPr>
      </p:pic>
      <p:pic>
        <p:nvPicPr>
          <p:cNvPr id="273" name="Google Shape;273;p44"/>
          <p:cNvPicPr preferRelativeResize="0"/>
          <p:nvPr/>
        </p:nvPicPr>
        <p:blipFill>
          <a:blip r:embed="rId5">
            <a:alphaModFix/>
          </a:blip>
          <a:stretch>
            <a:fillRect/>
          </a:stretch>
        </p:blipFill>
        <p:spPr>
          <a:xfrm>
            <a:off x="6449976" y="1092300"/>
            <a:ext cx="2694026" cy="2080711"/>
          </a:xfrm>
          <a:prstGeom prst="rect">
            <a:avLst/>
          </a:prstGeom>
          <a:noFill/>
          <a:ln>
            <a:noFill/>
          </a:ln>
        </p:spPr>
      </p:pic>
      <p:pic>
        <p:nvPicPr>
          <p:cNvPr id="274" name="Google Shape;274;p44"/>
          <p:cNvPicPr preferRelativeResize="0"/>
          <p:nvPr/>
        </p:nvPicPr>
        <p:blipFill>
          <a:blip r:embed="rId6">
            <a:alphaModFix/>
          </a:blip>
          <a:stretch>
            <a:fillRect/>
          </a:stretch>
        </p:blipFill>
        <p:spPr>
          <a:xfrm>
            <a:off x="6449977" y="3172998"/>
            <a:ext cx="2638924" cy="20154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311700" y="0"/>
            <a:ext cx="8520600" cy="101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MedSpacy on Insomnia notes: t-SNE Visualization</a:t>
            </a:r>
            <a:endParaRPr/>
          </a:p>
        </p:txBody>
      </p:sp>
      <p:pic>
        <p:nvPicPr>
          <p:cNvPr id="280" name="Google Shape;280;p45"/>
          <p:cNvPicPr preferRelativeResize="0"/>
          <p:nvPr/>
        </p:nvPicPr>
        <p:blipFill>
          <a:blip r:embed="rId3">
            <a:alphaModFix/>
          </a:blip>
          <a:stretch>
            <a:fillRect/>
          </a:stretch>
        </p:blipFill>
        <p:spPr>
          <a:xfrm>
            <a:off x="0" y="560600"/>
            <a:ext cx="4205184" cy="4582898"/>
          </a:xfrm>
          <a:prstGeom prst="rect">
            <a:avLst/>
          </a:prstGeom>
          <a:noFill/>
          <a:ln>
            <a:noFill/>
          </a:ln>
        </p:spPr>
      </p:pic>
      <p:pic>
        <p:nvPicPr>
          <p:cNvPr id="281" name="Google Shape;281;p45"/>
          <p:cNvPicPr preferRelativeResize="0"/>
          <p:nvPr/>
        </p:nvPicPr>
        <p:blipFill>
          <a:blip r:embed="rId4">
            <a:alphaModFix/>
          </a:blip>
          <a:stretch>
            <a:fillRect/>
          </a:stretch>
        </p:blipFill>
        <p:spPr>
          <a:xfrm>
            <a:off x="4205175" y="1015548"/>
            <a:ext cx="4934751" cy="41279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0"/>
            <a:ext cx="8520600" cy="101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MedSpacy on Insomnia notes with Color Coding and clustering, with labeled samples</a:t>
            </a:r>
            <a:endParaRPr/>
          </a:p>
        </p:txBody>
      </p:sp>
      <p:pic>
        <p:nvPicPr>
          <p:cNvPr id="287" name="Google Shape;287;p46"/>
          <p:cNvPicPr preferRelativeResize="0"/>
          <p:nvPr/>
        </p:nvPicPr>
        <p:blipFill>
          <a:blip r:embed="rId3">
            <a:alphaModFix/>
          </a:blip>
          <a:stretch>
            <a:fillRect/>
          </a:stretch>
        </p:blipFill>
        <p:spPr>
          <a:xfrm>
            <a:off x="0" y="858750"/>
            <a:ext cx="4173347" cy="4284751"/>
          </a:xfrm>
          <a:prstGeom prst="rect">
            <a:avLst/>
          </a:prstGeom>
          <a:noFill/>
          <a:ln>
            <a:noFill/>
          </a:ln>
        </p:spPr>
      </p:pic>
      <p:pic>
        <p:nvPicPr>
          <p:cNvPr id="288" name="Google Shape;288;p46"/>
          <p:cNvPicPr preferRelativeResize="0"/>
          <p:nvPr/>
        </p:nvPicPr>
        <p:blipFill>
          <a:blip r:embed="rId4">
            <a:alphaModFix/>
          </a:blip>
          <a:stretch>
            <a:fillRect/>
          </a:stretch>
        </p:blipFill>
        <p:spPr>
          <a:xfrm>
            <a:off x="4173350" y="1038847"/>
            <a:ext cx="4966551" cy="41545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Deciding on an ICD Code</a:t>
            </a:r>
            <a:endParaRPr/>
          </a:p>
        </p:txBody>
      </p:sp>
      <p:pic>
        <p:nvPicPr>
          <p:cNvPr id="78" name="Google Shape;78;p16"/>
          <p:cNvPicPr preferRelativeResize="0"/>
          <p:nvPr/>
        </p:nvPicPr>
        <p:blipFill>
          <a:blip r:embed="rId3">
            <a:alphaModFix/>
          </a:blip>
          <a:stretch>
            <a:fillRect/>
          </a:stretch>
        </p:blipFill>
        <p:spPr>
          <a:xfrm>
            <a:off x="4189056" y="0"/>
            <a:ext cx="4954940" cy="5143502"/>
          </a:xfrm>
          <a:prstGeom prst="rect">
            <a:avLst/>
          </a:prstGeom>
          <a:noFill/>
          <a:ln>
            <a:noFill/>
          </a:ln>
        </p:spPr>
      </p:pic>
      <p:sp>
        <p:nvSpPr>
          <p:cNvPr id="79" name="Google Shape;79;p16"/>
          <p:cNvSpPr txBox="1"/>
          <p:nvPr/>
        </p:nvSpPr>
        <p:spPr>
          <a:xfrm>
            <a:off x="392375" y="1143000"/>
            <a:ext cx="3650700" cy="37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 wanted to pick an ICD code that had a large volume of notes and data to look through, but not so much that it would be difficult to work with. I ended up focusing in </a:t>
            </a:r>
            <a:r>
              <a:rPr lang="en" sz="1800">
                <a:solidFill>
                  <a:schemeClr val="dk2"/>
                </a:solidFill>
              </a:rPr>
              <a:t>on two diseases: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Multiple Sclerosis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Unspecified Insomnia</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2. Using Spacy on Medical Notes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0"/>
            <a:ext cx="8520600" cy="105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Spacy on Insomnia Notes - </a:t>
            </a:r>
            <a:r>
              <a:rPr lang="en"/>
              <a:t>Filtering the Data</a:t>
            </a:r>
            <a:endParaRPr/>
          </a:p>
        </p:txBody>
      </p:sp>
      <p:pic>
        <p:nvPicPr>
          <p:cNvPr id="90" name="Google Shape;90;p18"/>
          <p:cNvPicPr preferRelativeResize="0"/>
          <p:nvPr/>
        </p:nvPicPr>
        <p:blipFill>
          <a:blip r:embed="rId3">
            <a:alphaModFix/>
          </a:blip>
          <a:stretch>
            <a:fillRect/>
          </a:stretch>
        </p:blipFill>
        <p:spPr>
          <a:xfrm>
            <a:off x="152400" y="965400"/>
            <a:ext cx="8839204" cy="2602559"/>
          </a:xfrm>
          <a:prstGeom prst="rect">
            <a:avLst/>
          </a:prstGeom>
          <a:noFill/>
          <a:ln>
            <a:noFill/>
          </a:ln>
        </p:spPr>
      </p:pic>
      <p:sp>
        <p:nvSpPr>
          <p:cNvPr id="91" name="Google Shape;91;p18"/>
          <p:cNvSpPr txBox="1"/>
          <p:nvPr/>
        </p:nvSpPr>
        <p:spPr>
          <a:xfrm>
            <a:off x="230300" y="3659300"/>
            <a:ext cx="8761200" cy="12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Parts of the dataloading and filtering of this code was inspired by a discussion post, and the examples given in lecture and at the end of the modules</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0"/>
            <a:ext cx="8520600" cy="105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CODE: </a:t>
            </a:r>
            <a:r>
              <a:rPr lang="en"/>
              <a:t>Using Spacy with the 'en_core_web_sm' model on Insomnia Notes </a:t>
            </a:r>
            <a:endParaRPr/>
          </a:p>
          <a:p>
            <a:pPr indent="0" lvl="0" marL="0" rtl="0" algn="l">
              <a:spcBef>
                <a:spcPts val="0"/>
              </a:spcBef>
              <a:spcAft>
                <a:spcPts val="0"/>
              </a:spcAft>
              <a:buNone/>
            </a:pPr>
            <a:r>
              <a:t/>
            </a:r>
            <a:endParaRPr/>
          </a:p>
        </p:txBody>
      </p:sp>
      <p:pic>
        <p:nvPicPr>
          <p:cNvPr id="97" name="Google Shape;97;p19"/>
          <p:cNvPicPr preferRelativeResize="0"/>
          <p:nvPr/>
        </p:nvPicPr>
        <p:blipFill>
          <a:blip r:embed="rId3">
            <a:alphaModFix/>
          </a:blip>
          <a:stretch>
            <a:fillRect/>
          </a:stretch>
        </p:blipFill>
        <p:spPr>
          <a:xfrm>
            <a:off x="186525" y="1354638"/>
            <a:ext cx="8839204" cy="2434234"/>
          </a:xfrm>
          <a:prstGeom prst="rect">
            <a:avLst/>
          </a:prstGeom>
          <a:noFill/>
          <a:ln>
            <a:noFill/>
          </a:ln>
        </p:spPr>
      </p:pic>
      <p:sp>
        <p:nvSpPr>
          <p:cNvPr id="98" name="Google Shape;98;p19"/>
          <p:cNvSpPr txBox="1"/>
          <p:nvPr/>
        </p:nvSpPr>
        <p:spPr>
          <a:xfrm>
            <a:off x="341200" y="3846975"/>
            <a:ext cx="8572500" cy="10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Here I use a function to extract entities, filter them to ensure they are all related to the chosen disease and code of insomnia, and then reduce the size there to make processing take less time</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0"/>
            <a:ext cx="6478200" cy="101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OUTPUT</a:t>
            </a:r>
            <a:r>
              <a:rPr lang="en"/>
              <a:t>: Using Spacy with the 'en_core_web_sm' model on Insomnia Notes </a:t>
            </a:r>
            <a:endParaRPr/>
          </a:p>
        </p:txBody>
      </p:sp>
      <p:pic>
        <p:nvPicPr>
          <p:cNvPr id="104" name="Google Shape;104;p20"/>
          <p:cNvPicPr preferRelativeResize="0"/>
          <p:nvPr/>
        </p:nvPicPr>
        <p:blipFill>
          <a:blip r:embed="rId3">
            <a:alphaModFix/>
          </a:blip>
          <a:stretch>
            <a:fillRect/>
          </a:stretch>
        </p:blipFill>
        <p:spPr>
          <a:xfrm>
            <a:off x="6471393" y="0"/>
            <a:ext cx="2567304" cy="5093450"/>
          </a:xfrm>
          <a:prstGeom prst="rect">
            <a:avLst/>
          </a:prstGeom>
          <a:noFill/>
          <a:ln>
            <a:noFill/>
          </a:ln>
        </p:spPr>
      </p:pic>
      <p:sp>
        <p:nvSpPr>
          <p:cNvPr id="105" name="Google Shape;105;p20"/>
          <p:cNvSpPr txBox="1"/>
          <p:nvPr/>
        </p:nvSpPr>
        <p:spPr>
          <a:xfrm>
            <a:off x="298550" y="1833925"/>
            <a:ext cx="5919600" cy="315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Just using spacy delivers a mediocre output</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Dates are properly captured</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Organizations are hit or miss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Laws are not being pulled properly</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We likely need to change out the model to be more specific to medical / healthcare data for descriptive outputs</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0"/>
            <a:ext cx="8520600" cy="105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Spacy on M.S. Notes - Filtering the Data</a:t>
            </a:r>
            <a:endParaRPr/>
          </a:p>
        </p:txBody>
      </p:sp>
      <p:sp>
        <p:nvSpPr>
          <p:cNvPr id="111" name="Google Shape;111;p21"/>
          <p:cNvSpPr txBox="1"/>
          <p:nvPr/>
        </p:nvSpPr>
        <p:spPr>
          <a:xfrm>
            <a:off x="230300" y="965425"/>
            <a:ext cx="2067300" cy="39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This is the same as the dataloading before, but focused on ICD_9 code 340, which is used for Multiple Sclerosis</a:t>
            </a:r>
            <a:endParaRPr sz="1800">
              <a:solidFill>
                <a:schemeClr val="dk2"/>
              </a:solidFill>
            </a:endParaRPr>
          </a:p>
        </p:txBody>
      </p:sp>
      <p:pic>
        <p:nvPicPr>
          <p:cNvPr id="112" name="Google Shape;112;p21"/>
          <p:cNvPicPr preferRelativeResize="0"/>
          <p:nvPr/>
        </p:nvPicPr>
        <p:blipFill>
          <a:blip r:embed="rId3">
            <a:alphaModFix/>
          </a:blip>
          <a:stretch>
            <a:fillRect/>
          </a:stretch>
        </p:blipFill>
        <p:spPr>
          <a:xfrm>
            <a:off x="2297577" y="1017724"/>
            <a:ext cx="6693920" cy="3973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